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433" r:id="rId74"/>
    <p:sldId id="546" r:id="rId75"/>
    <p:sldId id="545" r:id="rId76"/>
    <p:sldId id="434" r:id="rId77"/>
    <p:sldId id="435" r:id="rId78"/>
    <p:sldId id="436" r:id="rId79"/>
    <p:sldId id="437" r:id="rId80"/>
    <p:sldId id="438" r:id="rId81"/>
    <p:sldId id="432" r:id="rId82"/>
    <p:sldId id="521" r:id="rId83"/>
    <p:sldId id="427" r:id="rId84"/>
    <p:sldId id="532" r:id="rId85"/>
    <p:sldId id="352" r:id="rId86"/>
    <p:sldId id="28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182"/>
    <p:restoredTop sz="81856"/>
  </p:normalViewPr>
  <p:slideViewPr>
    <p:cSldViewPr snapToGrid="0">
      <p:cViewPr varScale="1">
        <p:scale>
          <a:sx n="66" d="100"/>
          <a:sy n="66" d="100"/>
        </p:scale>
        <p:origin x="19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83</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9DDB6-B386-BE47-7335-1540D3EEB29C}"/>
            </a:ext>
          </a:extLst>
        </p:cNvPr>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61E24CF6-30FF-46D8-D806-9F09CE3F0599}"/>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2DAFB0D2-0AAA-8783-A423-B7BEA25D6225}"/>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973CB3E3-E0A1-9058-5801-8FB3ECE65C18}"/>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074147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F7A2C-399B-71A2-B892-3C5A41F76E15}"/>
              </a:ext>
            </a:extLst>
          </p:cNvPr>
          <p:cNvSpPr txBox="1"/>
          <p:nvPr/>
        </p:nvSpPr>
        <p:spPr>
          <a:xfrm>
            <a:off x="335320" y="827345"/>
            <a:ext cx="7590539" cy="5078313"/>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executeStep</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Read instruction from instruction memory</a:t>
            </a:r>
          </a:p>
          <a:p>
            <a:r>
              <a:rPr lang="en-US" sz="1600" b="1" dirty="0">
                <a:latin typeface="Courier New" panose="02070309020205020404" pitchFamily="49" charset="0"/>
                <a:cs typeface="Courier New" panose="02070309020205020404" pitchFamily="49" charset="0"/>
              </a:rPr>
              <a:t>    const instruction = </a:t>
            </a:r>
            <a:r>
              <a:rPr lang="en-US" sz="1600" b="1" dirty="0" err="1">
                <a:latin typeface="Courier New" panose="02070309020205020404" pitchFamily="49" charset="0"/>
                <a:cs typeface="Courier New" panose="02070309020205020404" pitchFamily="49" charset="0"/>
              </a:rPr>
              <a:t>this.cpu.instructions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Decode 6502 opcodes</a:t>
            </a:r>
          </a:p>
          <a:p>
            <a:r>
              <a:rPr lang="en-US" sz="1600" b="1" dirty="0">
                <a:latin typeface="Courier New" panose="02070309020205020404" pitchFamily="49" charset="0"/>
                <a:cs typeface="Courier New" panose="02070309020205020404" pitchFamily="49" charset="0"/>
              </a:rPr>
              <a:t>    if (instruction === 0x00) { // BRK - Break/Halt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this.printString</a:t>
            </a:r>
            <a:r>
              <a:rPr lang="en-US" sz="1600" b="1" dirty="0">
                <a:latin typeface="Courier New" panose="02070309020205020404" pitchFamily="49" charset="0"/>
                <a:cs typeface="Courier New" panose="02070309020205020404" pitchFamily="49" charset="0"/>
              </a:rPr>
              <a:t>(); // Print data memory on BRK</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else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(`ERROR: unknown instruction - halting`);</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Update PC (if not already updated by branch/jump)</a:t>
            </a:r>
          </a:p>
          <a:p>
            <a:r>
              <a:rPr lang="en-US" sz="1600" b="1" dirty="0">
                <a:latin typeface="Courier New" panose="02070309020205020404" pitchFamily="49" charset="0"/>
                <a:cs typeface="Courier New" panose="02070309020205020404" pitchFamily="49" charset="0"/>
              </a:rPr>
              <a:t>    if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&gt; 0)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&amp; 0xFF;</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1A1A7F8B-2DD0-F777-82ED-208CA00AC228}"/>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pic>
        <p:nvPicPr>
          <p:cNvPr id="7" name="Picture 6" descr="A screenshot of a computer&#10;&#10;AI-generated content may be incorrect.">
            <a:extLst>
              <a:ext uri="{FF2B5EF4-FFF2-40B4-BE49-F238E27FC236}">
                <a16:creationId xmlns:a16="http://schemas.microsoft.com/office/drawing/2014/main" id="{C8DD4426-5AC1-6024-E988-65D2BBA1CD8A}"/>
              </a:ext>
            </a:extLst>
          </p:cNvPr>
          <p:cNvPicPr>
            <a:picLocks noChangeAspect="1"/>
          </p:cNvPicPr>
          <p:nvPr/>
        </p:nvPicPr>
        <p:blipFill>
          <a:blip r:embed="rId2"/>
          <a:stretch>
            <a:fillRect/>
          </a:stretch>
        </p:blipFill>
        <p:spPr>
          <a:xfrm>
            <a:off x="8296882" y="707953"/>
            <a:ext cx="3399934" cy="5078313"/>
          </a:xfrm>
          <a:prstGeom prst="rect">
            <a:avLst/>
          </a:prstGeom>
          <a:ln w="38100">
            <a:solidFill>
              <a:schemeClr val="accent1"/>
            </a:solidFill>
          </a:ln>
        </p:spPr>
      </p:pic>
    </p:spTree>
    <p:extLst>
      <p:ext uri="{BB962C8B-B14F-4D97-AF65-F5344CB8AC3E}">
        <p14:creationId xmlns:p14="http://schemas.microsoft.com/office/powerpoint/2010/main" val="64750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07931" y="903163"/>
            <a:ext cx="9834744" cy="535531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 (</a:t>
            </a:r>
            <a:r>
              <a:rPr lang="en-US" dirty="0" err="1"/>
              <a:t>emulator.js</a:t>
            </a:r>
            <a:r>
              <a:rPr lang="en-US" dirty="0"/>
              <a:t> is 1300 lines of code)</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4534</TotalTime>
  <Words>6141</Words>
  <Application>Microsoft Macintosh PowerPoint</Application>
  <PresentationFormat>Widescreen</PresentationFormat>
  <Paragraphs>1659</Paragraphs>
  <Slides>86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CPU Emulators are  Thing</vt:lpstr>
      <vt:lpstr>Uppercase a String</vt:lpstr>
      <vt:lpstr>PowerPoint Presentation</vt:lpstr>
      <vt:lpstr>PowerPoint Presentation</vt:lpstr>
      <vt:lpstr>Building Emulators for Historical CPUs</vt:lpstr>
      <vt:lpstr>Archive.org: Internet Arcade</vt:lpstr>
      <vt:lpstr>Game: Dig Dug</vt:lpstr>
      <vt:lpstr>Dig Dug Startup – JSMAME Emulator</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243</cp:revision>
  <dcterms:created xsi:type="dcterms:W3CDTF">2023-02-08T12:14:18Z</dcterms:created>
  <dcterms:modified xsi:type="dcterms:W3CDTF">2025-11-28T16:37:36Z</dcterms:modified>
</cp:coreProperties>
</file>